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8" r:id="rId3"/>
    <p:sldId id="269" r:id="rId4"/>
    <p:sldId id="270" r:id="rId5"/>
    <p:sldId id="271" r:id="rId6"/>
    <p:sldId id="296" r:id="rId7"/>
    <p:sldId id="293" r:id="rId8"/>
    <p:sldId id="274" r:id="rId9"/>
    <p:sldId id="277" r:id="rId10"/>
    <p:sldId id="276" r:id="rId11"/>
    <p:sldId id="279" r:id="rId12"/>
    <p:sldId id="272" r:id="rId13"/>
    <p:sldId id="294" r:id="rId14"/>
    <p:sldId id="297" r:id="rId15"/>
    <p:sldId id="273" r:id="rId16"/>
    <p:sldId id="295" r:id="rId17"/>
    <p:sldId id="275" r:id="rId18"/>
    <p:sldId id="298" r:id="rId19"/>
    <p:sldId id="29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B8E08C"/>
    <a:srgbClr val="8DCD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2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E5553-1390-4B27-909C-91B2BC2E4C36}" type="doc">
      <dgm:prSet loTypeId="urn:microsoft.com/office/officeart/2005/8/layout/process4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ADDB788-80E7-4EDA-97D3-168D4CFEF715}">
      <dgm:prSet phldrT="[Текст]"/>
      <dgm:spPr/>
      <dgm:t>
        <a:bodyPr/>
        <a:lstStyle/>
        <a:p>
          <a:r>
            <a:rPr lang="ru-RU" dirty="0" smtClean="0"/>
            <a:t>География в средние века</a:t>
          </a:r>
          <a:endParaRPr lang="ru-RU" dirty="0"/>
        </a:p>
      </dgm:t>
    </dgm:pt>
    <dgm:pt modelId="{EA0314EF-7F13-4A61-B565-FCFC3FA42CC8}" type="parTrans" cxnId="{B4DD858F-D02B-457B-9FAF-AF18685E8A8B}">
      <dgm:prSet/>
      <dgm:spPr/>
      <dgm:t>
        <a:bodyPr/>
        <a:lstStyle/>
        <a:p>
          <a:endParaRPr lang="ru-RU"/>
        </a:p>
      </dgm:t>
    </dgm:pt>
    <dgm:pt modelId="{D4D59DDD-CE5A-4D5F-931B-775BEAF3014E}" type="sibTrans" cxnId="{B4DD858F-D02B-457B-9FAF-AF18685E8A8B}">
      <dgm:prSet/>
      <dgm:spPr/>
      <dgm:t>
        <a:bodyPr/>
        <a:lstStyle/>
        <a:p>
          <a:endParaRPr lang="ru-RU"/>
        </a:p>
      </dgm:t>
    </dgm:pt>
    <dgm:pt modelId="{5D013733-CD93-4629-9670-25037ED181BD}">
      <dgm:prSet phldrT="[Текст]"/>
      <dgm:spPr/>
      <dgm:t>
        <a:bodyPr/>
        <a:lstStyle/>
        <a:p>
          <a:r>
            <a:rPr lang="ru-RU" dirty="0" smtClean="0"/>
            <a:t>География в древности</a:t>
          </a:r>
          <a:endParaRPr lang="ru-RU" dirty="0"/>
        </a:p>
      </dgm:t>
    </dgm:pt>
    <dgm:pt modelId="{BD6B3C0F-C05E-49DA-8A90-3280CB51FE18}" type="sibTrans" cxnId="{7804805E-659C-455E-961B-FA6D6BB5F804}">
      <dgm:prSet/>
      <dgm:spPr/>
      <dgm:t>
        <a:bodyPr/>
        <a:lstStyle/>
        <a:p>
          <a:endParaRPr lang="ru-RU"/>
        </a:p>
      </dgm:t>
    </dgm:pt>
    <dgm:pt modelId="{695FC748-6BA9-404D-978A-3D042B7CB350}" type="parTrans" cxnId="{7804805E-659C-455E-961B-FA6D6BB5F804}">
      <dgm:prSet/>
      <dgm:spPr/>
      <dgm:t>
        <a:bodyPr/>
        <a:lstStyle/>
        <a:p>
          <a:endParaRPr lang="ru-RU"/>
        </a:p>
      </dgm:t>
    </dgm:pt>
    <dgm:pt modelId="{475B621F-936A-4D73-88C4-90613B1BDBE9}">
      <dgm:prSet/>
      <dgm:spPr/>
      <dgm:t>
        <a:bodyPr/>
        <a:lstStyle/>
        <a:p>
          <a:r>
            <a:rPr lang="ru-RU" dirty="0" smtClean="0"/>
            <a:t>Географические открытия в 17-20 веке</a:t>
          </a:r>
          <a:endParaRPr lang="ru-RU" dirty="0"/>
        </a:p>
      </dgm:t>
    </dgm:pt>
    <dgm:pt modelId="{73FC23CB-5224-4CBD-B5AF-CF6C72D8A1A6}" type="parTrans" cxnId="{32DA570D-76B5-48AE-BF3F-C11183D30EAB}">
      <dgm:prSet/>
      <dgm:spPr/>
      <dgm:t>
        <a:bodyPr/>
        <a:lstStyle/>
        <a:p>
          <a:endParaRPr lang="ru-RU"/>
        </a:p>
      </dgm:t>
    </dgm:pt>
    <dgm:pt modelId="{07157479-D878-47A2-A3E9-14F5C739BC67}" type="sibTrans" cxnId="{32DA570D-76B5-48AE-BF3F-C11183D30EAB}">
      <dgm:prSet/>
      <dgm:spPr/>
      <dgm:t>
        <a:bodyPr/>
        <a:lstStyle/>
        <a:p>
          <a:endParaRPr lang="ru-RU"/>
        </a:p>
      </dgm:t>
    </dgm:pt>
    <dgm:pt modelId="{182E02E7-A65A-4CF2-B5C3-78A543E9E017}" type="pres">
      <dgm:prSet presAssocID="{786E5553-1390-4B27-909C-91B2BC2E4C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54697A-5492-4974-A338-FCA236FDC47B}" type="pres">
      <dgm:prSet presAssocID="{475B621F-936A-4D73-88C4-90613B1BDBE9}" presName="boxAndChildren" presStyleCnt="0"/>
      <dgm:spPr/>
    </dgm:pt>
    <dgm:pt modelId="{BFD208CB-192A-4470-960C-80B471723C19}" type="pres">
      <dgm:prSet presAssocID="{475B621F-936A-4D73-88C4-90613B1BDBE9}" presName="parentTextBox" presStyleLbl="node1" presStyleIdx="0" presStyleCnt="3"/>
      <dgm:spPr/>
      <dgm:t>
        <a:bodyPr/>
        <a:lstStyle/>
        <a:p>
          <a:endParaRPr lang="ru-RU"/>
        </a:p>
      </dgm:t>
    </dgm:pt>
    <dgm:pt modelId="{5262785D-9455-40A1-BAFB-C60D4FB22051}" type="pres">
      <dgm:prSet presAssocID="{D4D59DDD-CE5A-4D5F-931B-775BEAF3014E}" presName="sp" presStyleCnt="0"/>
      <dgm:spPr/>
    </dgm:pt>
    <dgm:pt modelId="{DE8E537B-2D40-4B41-9ACE-1992228A3515}" type="pres">
      <dgm:prSet presAssocID="{DADDB788-80E7-4EDA-97D3-168D4CFEF715}" presName="arrowAndChildren" presStyleCnt="0"/>
      <dgm:spPr/>
    </dgm:pt>
    <dgm:pt modelId="{241303A4-B535-4678-9C9C-67C2A72A4C34}" type="pres">
      <dgm:prSet presAssocID="{DADDB788-80E7-4EDA-97D3-168D4CFEF71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3156565-916D-490A-A8CD-13392DA4A0D4}" type="pres">
      <dgm:prSet presAssocID="{BD6B3C0F-C05E-49DA-8A90-3280CB51FE18}" presName="sp" presStyleCnt="0"/>
      <dgm:spPr/>
    </dgm:pt>
    <dgm:pt modelId="{9571C42E-32B7-4B78-B4AD-65F22EF9C749}" type="pres">
      <dgm:prSet presAssocID="{5D013733-CD93-4629-9670-25037ED181BD}" presName="arrowAndChildren" presStyleCnt="0"/>
      <dgm:spPr/>
    </dgm:pt>
    <dgm:pt modelId="{8FBC281D-CF7A-43C0-9924-EC22D104BF4A}" type="pres">
      <dgm:prSet presAssocID="{5D013733-CD93-4629-9670-25037ED181BD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A5D9BE3E-F6E1-49FD-868F-FF58A5061A2E}" type="presOf" srcId="{5D013733-CD93-4629-9670-25037ED181BD}" destId="{8FBC281D-CF7A-43C0-9924-EC22D104BF4A}" srcOrd="0" destOrd="0" presId="urn:microsoft.com/office/officeart/2005/8/layout/process4"/>
    <dgm:cxn modelId="{2129EB99-3DBC-443F-9C4C-0CA808476961}" type="presOf" srcId="{DADDB788-80E7-4EDA-97D3-168D4CFEF715}" destId="{241303A4-B535-4678-9C9C-67C2A72A4C34}" srcOrd="0" destOrd="0" presId="urn:microsoft.com/office/officeart/2005/8/layout/process4"/>
    <dgm:cxn modelId="{7804805E-659C-455E-961B-FA6D6BB5F804}" srcId="{786E5553-1390-4B27-909C-91B2BC2E4C36}" destId="{5D013733-CD93-4629-9670-25037ED181BD}" srcOrd="0" destOrd="0" parTransId="{695FC748-6BA9-404D-978A-3D042B7CB350}" sibTransId="{BD6B3C0F-C05E-49DA-8A90-3280CB51FE18}"/>
    <dgm:cxn modelId="{B4DD858F-D02B-457B-9FAF-AF18685E8A8B}" srcId="{786E5553-1390-4B27-909C-91B2BC2E4C36}" destId="{DADDB788-80E7-4EDA-97D3-168D4CFEF715}" srcOrd="1" destOrd="0" parTransId="{EA0314EF-7F13-4A61-B565-FCFC3FA42CC8}" sibTransId="{D4D59DDD-CE5A-4D5F-931B-775BEAF3014E}"/>
    <dgm:cxn modelId="{F9C00260-BD40-4A21-B6CD-4402FAAD85FE}" type="presOf" srcId="{475B621F-936A-4D73-88C4-90613B1BDBE9}" destId="{BFD208CB-192A-4470-960C-80B471723C19}" srcOrd="0" destOrd="0" presId="urn:microsoft.com/office/officeart/2005/8/layout/process4"/>
    <dgm:cxn modelId="{32DA570D-76B5-48AE-BF3F-C11183D30EAB}" srcId="{786E5553-1390-4B27-909C-91B2BC2E4C36}" destId="{475B621F-936A-4D73-88C4-90613B1BDBE9}" srcOrd="2" destOrd="0" parTransId="{73FC23CB-5224-4CBD-B5AF-CF6C72D8A1A6}" sibTransId="{07157479-D878-47A2-A3E9-14F5C739BC67}"/>
    <dgm:cxn modelId="{35322DA7-615A-44BE-B22F-D3D051A7CAFD}" type="presOf" srcId="{786E5553-1390-4B27-909C-91B2BC2E4C36}" destId="{182E02E7-A65A-4CF2-B5C3-78A543E9E017}" srcOrd="0" destOrd="0" presId="urn:microsoft.com/office/officeart/2005/8/layout/process4"/>
    <dgm:cxn modelId="{2FB8DAB3-00B6-4260-BD78-49C9F29CFC18}" type="presParOf" srcId="{182E02E7-A65A-4CF2-B5C3-78A543E9E017}" destId="{5954697A-5492-4974-A338-FCA236FDC47B}" srcOrd="0" destOrd="0" presId="urn:microsoft.com/office/officeart/2005/8/layout/process4"/>
    <dgm:cxn modelId="{79475CE8-6577-470F-BCE3-7A5D01C603EB}" type="presParOf" srcId="{5954697A-5492-4974-A338-FCA236FDC47B}" destId="{BFD208CB-192A-4470-960C-80B471723C19}" srcOrd="0" destOrd="0" presId="urn:microsoft.com/office/officeart/2005/8/layout/process4"/>
    <dgm:cxn modelId="{F1E8F082-9400-45C2-8245-B27F5253BAFA}" type="presParOf" srcId="{182E02E7-A65A-4CF2-B5C3-78A543E9E017}" destId="{5262785D-9455-40A1-BAFB-C60D4FB22051}" srcOrd="1" destOrd="0" presId="urn:microsoft.com/office/officeart/2005/8/layout/process4"/>
    <dgm:cxn modelId="{59BD5F9F-5D77-4A09-AE54-1ADCBCC198BA}" type="presParOf" srcId="{182E02E7-A65A-4CF2-B5C3-78A543E9E017}" destId="{DE8E537B-2D40-4B41-9ACE-1992228A3515}" srcOrd="2" destOrd="0" presId="urn:microsoft.com/office/officeart/2005/8/layout/process4"/>
    <dgm:cxn modelId="{B5A6F754-A640-43D6-92BE-E152389422F9}" type="presParOf" srcId="{DE8E537B-2D40-4B41-9ACE-1992228A3515}" destId="{241303A4-B535-4678-9C9C-67C2A72A4C34}" srcOrd="0" destOrd="0" presId="urn:microsoft.com/office/officeart/2005/8/layout/process4"/>
    <dgm:cxn modelId="{EF794EF1-CBB7-4AE5-B71D-EB6DE5B09DFE}" type="presParOf" srcId="{182E02E7-A65A-4CF2-B5C3-78A543E9E017}" destId="{F3156565-916D-490A-A8CD-13392DA4A0D4}" srcOrd="3" destOrd="0" presId="urn:microsoft.com/office/officeart/2005/8/layout/process4"/>
    <dgm:cxn modelId="{4922D62B-079F-41D9-943B-BFC93BA697F3}" type="presParOf" srcId="{182E02E7-A65A-4CF2-B5C3-78A543E9E017}" destId="{9571C42E-32B7-4B78-B4AD-65F22EF9C749}" srcOrd="4" destOrd="0" presId="urn:microsoft.com/office/officeart/2005/8/layout/process4"/>
    <dgm:cxn modelId="{52B7FFE0-C3E6-4432-8E9B-E96C1ED67687}" type="presParOf" srcId="{9571C42E-32B7-4B78-B4AD-65F22EF9C749}" destId="{8FBC281D-CF7A-43C0-9924-EC22D104BF4A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1BEAD-ED32-4091-BE78-0ED786C35AFC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AF326-76E1-4D4F-9DBB-1E490B5F7A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AF326-76E1-4D4F-9DBB-1E490B5F7A5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2AB20-905D-451B-9DFD-369756618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79D5-532E-483D-8855-F2339CCAE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1DF7-EC3A-4AD9-A1B1-B77AE0E6D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FEAF-DBF9-4B58-A3D1-04CDBA6E3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85F5-7699-4E85-9924-CDA6D6985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AB6B-F00F-41CA-A733-AEAB8F8D4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73C5-504B-4FC2-AF62-58EDA03ED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F3A4-60B3-4998-99ED-9B6726D8A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7F6F4-0F3E-411A-9B92-48737475C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8AD5-66A3-4C1B-85A6-117FBA922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7B1A5-FF2B-457B-839A-B23FA722A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640416-ED80-4A6A-8017-08C77FB56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Data" Target="../diagrams/data1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8.xml"/><Relationship Id="rId4" Type="http://schemas.openxmlformats.org/officeDocument/2006/relationships/diagramLayout" Target="../diagrams/layout1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5/5b/Amerigo_Vespucc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5" Type="http://schemas.openxmlformats.org/officeDocument/2006/relationships/image" Target="../media/image17.jpeg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7/76/Captainjamescookportrai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lex.ru/rpg/WebPict/fullpic/0083-004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9.jpeg"/><Relationship Id="rId4" Type="http://schemas.openxmlformats.org/officeDocument/2006/relationships/hyperlink" Target="http://www.centennialofflight.gov/essay/Explorers_Record_Setters_and_Daredevils/north_pole/EX19G5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lex.ru/rpg/WebPict/fullpic/0083-004.jpg" TargetMode="External"/><Relationship Id="rId13" Type="http://schemas.openxmlformats.org/officeDocument/2006/relationships/hyperlink" Target="http://www.futura-sciences.com/uploads/tx_oxcsfutura/comprendre/d/images/644/geodesie_04.jpg" TargetMode="External"/><Relationship Id="rId3" Type="http://schemas.openxmlformats.org/officeDocument/2006/relationships/hyperlink" Target="http://ru.wikipedia.org/wiki/%D0%A4%D0%B0%D0%B9%D0%BB:CristobalColon.jpg" TargetMode="External"/><Relationship Id="rId7" Type="http://schemas.openxmlformats.org/officeDocument/2006/relationships/hyperlink" Target="http://phil.ru/files/images/123606722444.jpg" TargetMode="External"/><Relationship Id="rId12" Type="http://schemas.openxmlformats.org/officeDocument/2006/relationships/hyperlink" Target="http://www.nearyou.ru/rafael/segn/1pifagor.jpg" TargetMode="External"/><Relationship Id="rId2" Type="http://schemas.openxmlformats.org/officeDocument/2006/relationships/hyperlink" Target="http://ru.wikipedia.org/wiki/%D0%A4%D0%B0%D0%B9%D0%BB:Marco_Polo_portrai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Vasco_da_Gama.png" TargetMode="External"/><Relationship Id="rId11" Type="http://schemas.openxmlformats.org/officeDocument/2006/relationships/hyperlink" Target="http://www.centennialofflight.gov/essay/Explorers_Record_Setters_and_Daredevils/north_pole/EX19G5.jpg" TargetMode="External"/><Relationship Id="rId5" Type="http://schemas.openxmlformats.org/officeDocument/2006/relationships/hyperlink" Target="http://ru.wikipedia.org/wiki/%D0%A4%D0%B0%D0%B9%D0%BB:Amerigo_Vespucci.jpg" TargetMode="External"/><Relationship Id="rId15" Type="http://schemas.openxmlformats.org/officeDocument/2006/relationships/hyperlink" Target="http://school-collection.edu.ru/catalog/res/000009f8-1000-4ddd-4c52-120047fe0b7d/?getZip" TargetMode="External"/><Relationship Id="rId10" Type="http://schemas.openxmlformats.org/officeDocument/2006/relationships/hyperlink" Target="http://upload.wikimedia.org/wikipedia/commons/thumb/7/76/Captainjamescookportrait.jpg/475px-Captainjamescookportrait.jpg" TargetMode="External"/><Relationship Id="rId4" Type="http://schemas.openxmlformats.org/officeDocument/2006/relationships/hyperlink" Target="http://ru.wikipedia.org/wiki/%D0%A4%D0%B0%D0%B9%D0%BB:Vitus_Bering-2.jpg" TargetMode="External"/><Relationship Id="rId9" Type="http://schemas.openxmlformats.org/officeDocument/2006/relationships/hyperlink" Target="http://www.hrono.ru/img/portrety/gerodot.jpg" TargetMode="External"/><Relationship Id="rId14" Type="http://schemas.openxmlformats.org/officeDocument/2006/relationships/hyperlink" Target="http://www.fmclass.ru/pic/484131756124b/pic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8.xml"/><Relationship Id="rId5" Type="http://schemas.openxmlformats.org/officeDocument/2006/relationships/image" Target="../media/image4.jpeg"/><Relationship Id="rId10" Type="http://schemas.openxmlformats.org/officeDocument/2006/relationships/slide" Target="slide1.xml"/><Relationship Id="rId4" Type="http://schemas.openxmlformats.org/officeDocument/2006/relationships/slide" Target="slide4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b/bc/Eratosthene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hrono.ru/img/portrety/gerodo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4/41/Vasco_da_Gama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78579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географических знаний о Земле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728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7500958" y="6286520"/>
            <a:ext cx="1357322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428728" y="3071810"/>
            <a:ext cx="6000792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1428728" y="4572008"/>
            <a:ext cx="6072230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1500166" y="1571612"/>
            <a:ext cx="6000792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10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PX-~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571480"/>
            <a:ext cx="3128963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9124" y="378619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3. По словам </a:t>
            </a:r>
            <a:r>
              <a:rPr lang="ru-RU" dirty="0" err="1" smtClean="0">
                <a:solidFill>
                  <a:schemeClr val="bg2"/>
                </a:solidFill>
              </a:rPr>
              <a:t>Пигафетта</a:t>
            </a:r>
            <a:r>
              <a:rPr lang="ru-RU" dirty="0" smtClean="0">
                <a:solidFill>
                  <a:schemeClr val="bg2"/>
                </a:solidFill>
              </a:rPr>
              <a:t>: «Только его неукротимая воля позволила… завершить путешествие вокруг Земли».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2357430"/>
            <a:ext cx="400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2. Из 265-ти покинувших Испанию, домой вернулось лишь 18 моряков. Погиб и сам командор.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114298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Из пяти кораблей, отплывших из Испании, лишь «Виктория» вернулась обратно в порт Кадис.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3857620" y="1357298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3857620" y="2500306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3857620" y="3571876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57818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57224" y="5143512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521495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Магеллан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Управляющая кнопка: настраиваемая 17">
            <a:hlinkClick r:id="rId4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3286124"/>
            <a:ext cx="42862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3. В период между 1492 и 1504 годами  предпринял четыре исследовательских экспедиции по указу испанского короля. Открыл Америку в 15 веке.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1" name="Рисунок 10" descr="CristobalCol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571479"/>
            <a:ext cx="2928958" cy="3816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572000" y="2214554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bg2"/>
                </a:solidFill>
              </a:rPr>
              <a:t>2. Первым «официально» пересёк Атлантический океан и первым из европейцев ходил в Карибском море. </a:t>
            </a:r>
          </a:p>
          <a:p>
            <a:pPr marL="342900" indent="-342900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21442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Ныне 6 городов Италии и Испании оспаривают честь быть его малой родиной.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3857620" y="128586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3857620" y="2428868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" action="ppaction://noaction" highlightClick="1"/>
          </p:cNvPr>
          <p:cNvSpPr/>
          <p:nvPr/>
        </p:nvSpPr>
        <p:spPr>
          <a:xfrm>
            <a:off x="3857620" y="3929066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57818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Управляющая кнопка: справка 17">
            <a:hlinkClick r:id="" action="ppaction://noaction" highlightClick="1"/>
          </p:cNvPr>
          <p:cNvSpPr/>
          <p:nvPr/>
        </p:nvSpPr>
        <p:spPr>
          <a:xfrm>
            <a:off x="857224" y="5143512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20" name="Управляющая кнопка: настраиваемая 19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521495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Колумб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Управляющая кнопка: настраиваемая 21">
            <a:hlinkClick r:id="rId4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айл:Amerigo Vespucc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3214710" cy="4345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0" y="1285860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2"/>
                </a:solidFill>
              </a:rPr>
              <a:t>Он получил воспитание у своего учёного дяди  и показал еще в детстве большие успехи в физике, мореходной астрономии и географии.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571744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2"/>
                </a:solidFill>
              </a:rPr>
              <a:t>2. В качестве штурмана принял участие в первой экспедиции адмирала  </a:t>
            </a:r>
            <a:r>
              <a:rPr lang="ru-RU" dirty="0" err="1" smtClean="0">
                <a:solidFill>
                  <a:schemeClr val="bg2"/>
                </a:solidFill>
              </a:rPr>
              <a:t>Алансо</a:t>
            </a:r>
            <a:r>
              <a:rPr lang="ru-RU" dirty="0" smtClean="0">
                <a:solidFill>
                  <a:schemeClr val="bg2"/>
                </a:solidFill>
              </a:rPr>
              <a:t> де </a:t>
            </a:r>
            <a:r>
              <a:rPr lang="ru-RU" dirty="0" err="1" smtClean="0">
                <a:solidFill>
                  <a:schemeClr val="bg2"/>
                </a:solidFill>
              </a:rPr>
              <a:t>Охеда</a:t>
            </a:r>
            <a:r>
              <a:rPr lang="ru-RU" dirty="0" smtClean="0">
                <a:solidFill>
                  <a:schemeClr val="bg2"/>
                </a:solidFill>
              </a:rPr>
              <a:t> - одного из спутников Колумба.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414338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3.  В его честь была названа часть света.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noaction" highlightClick="1"/>
          </p:cNvPr>
          <p:cNvSpPr/>
          <p:nvPr/>
        </p:nvSpPr>
        <p:spPr>
          <a:xfrm>
            <a:off x="3857620" y="1714488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3857620" y="2857496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3857620" y="3857628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57818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857224" y="5286388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43042" y="535782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Америго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Веспуччи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Управляющая кнопка: настраиваемая 16">
            <a:hlinkClick r:id="rId5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Географические открытия в 17-20 веке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4" name="Рисунок 3" descr="Витус Бе_0.tmp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3643314"/>
            <a:ext cx="197646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2786050" y="2500306"/>
            <a:ext cx="3457599" cy="3429024"/>
            <a:chOff x="2786050" y="2500306"/>
            <a:chExt cx="3457599" cy="3429024"/>
          </a:xfrm>
        </p:grpSpPr>
        <p:pic>
          <p:nvPicPr>
            <p:cNvPr id="7" name="Picture 2" descr="http://phil.ru/files/images/12360672244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786050" y="2500306"/>
              <a:ext cx="1714512" cy="21431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4" descr="Картинка 2 из 361"/>
            <p:cNvPicPr>
              <a:picLocks noChangeAspect="1" noChangeArrowheads="1"/>
            </p:cNvPicPr>
            <p:nvPr/>
          </p:nvPicPr>
          <p:blipFill>
            <a:blip r:embed="rId5">
              <a:lum bright="30000"/>
            </a:blip>
            <a:srcRect/>
            <a:stretch>
              <a:fillRect/>
            </a:stretch>
          </p:blipFill>
          <p:spPr bwMode="auto">
            <a:xfrm>
              <a:off x="4500562" y="3643314"/>
              <a:ext cx="1743087" cy="22860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9" name="Picture 2" descr="Файл:Captainjamescookportrait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37895" t="15025" r="14736" b="42404"/>
          <a:stretch>
            <a:fillRect/>
          </a:stretch>
        </p:blipFill>
        <p:spPr bwMode="auto">
          <a:xfrm>
            <a:off x="714347" y="1428736"/>
            <a:ext cx="189100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7715272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3" name="Picture 2" descr="Картинка 59 из 149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lum bright="10000"/>
          </a:blip>
          <a:srcRect b="23124"/>
          <a:stretch>
            <a:fillRect/>
          </a:stretch>
        </p:blipFill>
        <p:spPr bwMode="auto">
          <a:xfrm flipH="1">
            <a:off x="6357950" y="1357298"/>
            <a:ext cx="2071702" cy="2654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2714612" y="2428868"/>
            <a:ext cx="3643338" cy="3643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278605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2. Возглавлял три экспедиции по исследованию Мирового океана, две из которых были кругосветными.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378619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3. В честь его названы залив, пролив, острова в Тихом океане.</a:t>
            </a:r>
            <a:r>
              <a:rPr lang="ru-RU" dirty="0" smtClean="0"/>
              <a:t>.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Файл:Captainjamescook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7895" t="15025" r="14736" b="42404"/>
          <a:stretch>
            <a:fillRect/>
          </a:stretch>
        </p:blipFill>
        <p:spPr bwMode="auto">
          <a:xfrm>
            <a:off x="714348" y="857232"/>
            <a:ext cx="264740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857224" y="5143512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правляющая кнопка: сведения 7">
            <a:hlinkClick r:id="" action="ppaction://noaction" highlightClick="1"/>
          </p:cNvPr>
          <p:cNvSpPr/>
          <p:nvPr/>
        </p:nvSpPr>
        <p:spPr>
          <a:xfrm>
            <a:off x="3500430" y="164305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" action="ppaction://noaction" highlightClick="1"/>
          </p:cNvPr>
          <p:cNvSpPr/>
          <p:nvPr/>
        </p:nvSpPr>
        <p:spPr>
          <a:xfrm>
            <a:off x="3500430" y="2928934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3500430" y="3857628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43372" y="135729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Официальной целью  его первой экспедиции было исследование прохождения Венеры через диск Солнца.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43042" y="52863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Джеймс Кук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5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тус Бе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785794"/>
            <a:ext cx="2841169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57686" y="128586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bg2"/>
                </a:solidFill>
              </a:rPr>
              <a:t>1. Мореплаватель, офицер русского флота, капитан-командор. По происхождению датчанин.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48" y="228599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bg2"/>
                </a:solidFill>
              </a:rPr>
              <a:t>2.  Его именем  названы остров, пролив и море на севере Тихого океана, а также Командорские острова.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3500438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bg2"/>
                </a:solidFill>
              </a:rPr>
              <a:t>3. Первым из путешественников, подтвердившим точность его исследований,  стал английский мореплаватель Джеймс Кук. Именно он предложил дать его имя  проливу между Чукоткой и Аляской.</a:t>
            </a:r>
          </a:p>
          <a:p>
            <a:pPr marL="342900" indent="-342900"/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noaction" highlightClick="1"/>
          </p:cNvPr>
          <p:cNvSpPr/>
          <p:nvPr/>
        </p:nvSpPr>
        <p:spPr>
          <a:xfrm>
            <a:off x="3857620" y="164305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3857620" y="2500306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3857620" y="342900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57818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857224" y="5143512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521495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Витус</a:t>
            </a:r>
            <a:r>
              <a:rPr lang="ru-RU" dirty="0" smtClean="0">
                <a:solidFill>
                  <a:srgbClr val="FF0000"/>
                </a:solidFill>
              </a:rPr>
              <a:t>  Беринг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Управляющая кнопка: настраиваемая 16">
            <a:hlinkClick r:id="rId4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il.ru/files/images/123606722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38634" flipH="1">
            <a:off x="524883" y="447111"/>
            <a:ext cx="222886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Картинка 2 из 36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20332565">
            <a:off x="798858" y="2225409"/>
            <a:ext cx="217885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57554" y="350043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3. Знаменитые российские мореплаватели, первооткрыватели Антарктиды.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1214422"/>
            <a:ext cx="5500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 Их поход по справедливости считается одним из самых важных и трудных, когда-либо совершенных.  Даже знаменитый Джеймс Кук не смог  сделать то, что сделали они.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500306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2. Возглавляли кругосветное  плавание на двух небольших парусных судах «Восток» и «Мирный» в 1819-1820 годах.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857224" y="5286388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2786050" y="128586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2786050" y="2571744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2786050" y="3929066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4" name="Управляющая кнопка: настраиваемая 13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535782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Беллинсгаузен и Лазарев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6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4572000" y="442913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3. На судне «</a:t>
            </a:r>
            <a:r>
              <a:rPr lang="ru-RU" dirty="0" err="1" smtClean="0">
                <a:solidFill>
                  <a:schemeClr val="bg2"/>
                </a:solidFill>
              </a:rPr>
              <a:t>Фрам</a:t>
            </a:r>
            <a:r>
              <a:rPr lang="ru-RU" dirty="0" smtClean="0">
                <a:solidFill>
                  <a:schemeClr val="bg2"/>
                </a:solidFill>
              </a:rPr>
              <a:t>»  высадился в Китовой бухте и 14 декабря 1911 года на собаках достиг Южного полюса.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42900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2. Погиб в 1928 году в Баренцевом море, спасая своих товарищей.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54" y="1357298"/>
            <a:ext cx="4429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bg2"/>
                </a:solidFill>
              </a:rPr>
              <a:t>       1. В 1890—1892 учился на медицинском факультете. Он писал впоследствии:</a:t>
            </a:r>
          </a:p>
          <a:p>
            <a:pPr marL="342900" indent="-342900"/>
            <a:r>
              <a:rPr lang="ru-RU" dirty="0" smtClean="0">
                <a:solidFill>
                  <a:schemeClr val="bg2"/>
                </a:solidFill>
              </a:rPr>
              <a:t>«С невыразимым облегчением я покинул университет, чтобы всей душой отдаться единственной мечте моей жизни».  </a:t>
            </a:r>
          </a:p>
          <a:p>
            <a:pPr marL="342900" indent="-342900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noaction" highlightClick="1"/>
          </p:cNvPr>
          <p:cNvSpPr/>
          <p:nvPr/>
        </p:nvSpPr>
        <p:spPr>
          <a:xfrm>
            <a:off x="4143372" y="164305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4071934" y="342900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4071934" y="4429132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57818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857224" y="5143512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285720" y="6357958"/>
            <a:ext cx="928694" cy="2857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7" name="Управляющая кнопка: настраиваемая 16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52863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Амундсен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Картинка 59 из 14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b="23124"/>
          <a:stretch>
            <a:fillRect/>
          </a:stretch>
        </p:blipFill>
        <p:spPr bwMode="auto">
          <a:xfrm>
            <a:off x="785786" y="1357298"/>
            <a:ext cx="281940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Управляющая кнопка: настраиваемая 17">
            <a:hlinkClick r:id="rId6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2428860" y="6215082"/>
            <a:ext cx="1785950" cy="4286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условные знаки</a:t>
            </a:r>
            <a:endParaRPr lang="ru-RU" sz="1600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357686" y="6215082"/>
            <a:ext cx="1428760" cy="4286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скрыть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4062" t="16875" r="10937" b="15625"/>
          <a:stretch>
            <a:fillRect/>
          </a:stretch>
        </p:blipFill>
        <p:spPr bwMode="auto">
          <a:xfrm>
            <a:off x="-64" y="0"/>
            <a:ext cx="914406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72084" t="12877" r="13735"/>
          <a:stretch>
            <a:fillRect/>
          </a:stretch>
        </p:blipFill>
        <p:spPr bwMode="auto">
          <a:xfrm>
            <a:off x="7358050" y="0"/>
            <a:ext cx="178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страиваемая 7">
            <a:hlinkClick r:id="" action="ppaction://hlinkshowjump?jump=lastslideviewed" highlightClick="1"/>
          </p:cNvPr>
          <p:cNvSpPr/>
          <p:nvPr/>
        </p:nvSpPr>
        <p:spPr>
          <a:xfrm>
            <a:off x="5929322" y="6215082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49805" t="12877" r="33663"/>
          <a:stretch>
            <a:fillRect/>
          </a:stretch>
        </p:blipFill>
        <p:spPr bwMode="auto">
          <a:xfrm>
            <a:off x="0" y="0"/>
            <a:ext cx="2082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02" y="571480"/>
            <a:ext cx="86439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hlinkClick r:id="rId2"/>
              </a:rPr>
              <a:t>http://ru.wikipedia.org/wiki/%D0%A4%D0%B0%D0%B9%D0%BB:Marco_Polo_portrait.jpg</a:t>
            </a:r>
            <a:endParaRPr lang="ru-RU" sz="1400" dirty="0" smtClean="0">
              <a:solidFill>
                <a:schemeClr val="bg2"/>
              </a:solidFill>
            </a:endParaRPr>
          </a:p>
          <a:p>
            <a:r>
              <a:rPr lang="ru-RU" sz="1400" dirty="0" smtClean="0">
                <a:solidFill>
                  <a:schemeClr val="bg2"/>
                </a:solidFill>
              </a:rPr>
              <a:t>Марко Поло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3"/>
              </a:rPr>
              <a:t>http://ru.wikipedia.org/wiki/%D0%A4%D0%B0%D0%B9%D0%BB:CristobalColon.jpg</a:t>
            </a:r>
            <a:endParaRPr lang="ru-RU" sz="1400" dirty="0" smtClean="0">
              <a:solidFill>
                <a:schemeClr val="bg2"/>
              </a:solidFill>
            </a:endParaRPr>
          </a:p>
          <a:p>
            <a:r>
              <a:rPr lang="ru-RU" sz="1400" dirty="0" smtClean="0">
                <a:solidFill>
                  <a:schemeClr val="bg2"/>
                </a:solidFill>
              </a:rPr>
              <a:t>Колумб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4"/>
              </a:rPr>
              <a:t>http://ru.wikipedia.org/wiki/%D0%A4%D0%B0%D0%B9%D0%BB:Vitus_Bering-2.jpg</a:t>
            </a:r>
            <a:r>
              <a:rPr lang="ru-RU" sz="1400" dirty="0" smtClean="0">
                <a:solidFill>
                  <a:schemeClr val="bg2"/>
                </a:solidFill>
              </a:rPr>
              <a:t> Беринг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5"/>
              </a:rPr>
              <a:t>http://ru.wikipedia.org/wiki/%D0%A4%D0%B0%D0%B9%D0%BB:Amerigo_Vespucci.jpg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Америго</a:t>
            </a:r>
            <a:endParaRPr lang="ru-RU" sz="1400" dirty="0" smtClean="0">
              <a:solidFill>
                <a:schemeClr val="bg2"/>
              </a:solidFill>
            </a:endParaRPr>
          </a:p>
          <a:p>
            <a:r>
              <a:rPr lang="en-US" sz="1400" dirty="0" smtClean="0">
                <a:solidFill>
                  <a:schemeClr val="bg2"/>
                </a:solidFill>
                <a:hlinkClick r:id="rId6"/>
              </a:rPr>
              <a:t>http://ru.wikipedia.org/wiki/%D0%A4%D0%B0%D0%B9%D0%BB:Vasco_da_Gama.png</a:t>
            </a:r>
            <a:r>
              <a:rPr lang="ru-RU" sz="1400" dirty="0" smtClean="0">
                <a:solidFill>
                  <a:schemeClr val="bg2"/>
                </a:solidFill>
              </a:rPr>
              <a:t> Гама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7"/>
              </a:rPr>
              <a:t>http://phil.ru/files/images/123606722444.jpg</a:t>
            </a:r>
            <a:r>
              <a:rPr lang="ru-RU" sz="1400" dirty="0" smtClean="0">
                <a:solidFill>
                  <a:schemeClr val="bg2"/>
                </a:solidFill>
              </a:rPr>
              <a:t> Беллинсгаузен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8"/>
              </a:rPr>
              <a:t>http://www.rulex.ru/rpg/WebPict/fullpic/0083-004.jpg</a:t>
            </a:r>
            <a:r>
              <a:rPr lang="ru-RU" sz="1400" dirty="0" smtClean="0">
                <a:solidFill>
                  <a:schemeClr val="bg2"/>
                </a:solidFill>
              </a:rPr>
              <a:t> Лазарев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9"/>
              </a:rPr>
              <a:t>http://www.hrono.ru/img/portrety/gerodot.jpg</a:t>
            </a:r>
            <a:r>
              <a:rPr lang="ru-RU" sz="1400" dirty="0" smtClean="0">
                <a:solidFill>
                  <a:schemeClr val="bg2"/>
                </a:solidFill>
              </a:rPr>
              <a:t> Геродот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10"/>
              </a:rPr>
              <a:t>http://upload.wikimedia.org/wikipedia/commons/thumb/7/76/Captainjamescookportrait.jpg/475px-Captainjamescookportrait.jpg</a:t>
            </a:r>
            <a:r>
              <a:rPr lang="ru-RU" sz="1400" dirty="0" smtClean="0">
                <a:solidFill>
                  <a:schemeClr val="bg2"/>
                </a:solidFill>
              </a:rPr>
              <a:t> Кук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Магеллан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11"/>
              </a:rPr>
              <a:t>http://www.centennialofflight.gov/essay/Explorers_Record_Setters_and_Daredevils/north_pole/EX19G5.jpg</a:t>
            </a:r>
            <a:endParaRPr lang="en-US" sz="1400" dirty="0" smtClean="0">
              <a:solidFill>
                <a:schemeClr val="bg2"/>
              </a:solidFill>
            </a:endParaRPr>
          </a:p>
          <a:p>
            <a:r>
              <a:rPr lang="ru-RU" sz="1400" dirty="0" smtClean="0">
                <a:solidFill>
                  <a:schemeClr val="bg2"/>
                </a:solidFill>
              </a:rPr>
              <a:t>Амундсен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12"/>
              </a:rPr>
              <a:t>http://www.nearyou.ru/rafael/segn/1pifagor.jpg</a:t>
            </a:r>
            <a:r>
              <a:rPr lang="en-US" sz="1400" dirty="0" smtClean="0">
                <a:solidFill>
                  <a:schemeClr val="bg2"/>
                </a:solidFill>
              </a:rPr>
              <a:t>  </a:t>
            </a:r>
            <a:r>
              <a:rPr lang="ru-RU" sz="1400" dirty="0" smtClean="0">
                <a:solidFill>
                  <a:schemeClr val="bg2"/>
                </a:solidFill>
              </a:rPr>
              <a:t> Пифагор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13"/>
              </a:rPr>
              <a:t>http://www.futura-sciences.com/uploads/tx_oxcsfutura/comprendre/d/images/644/geodesie_04.jpg</a:t>
            </a:r>
            <a:r>
              <a:rPr lang="en-US" sz="1400" dirty="0" smtClean="0">
                <a:solidFill>
                  <a:schemeClr val="bg2"/>
                </a:solidFill>
              </a:rPr>
              <a:t>  </a:t>
            </a:r>
            <a:r>
              <a:rPr lang="ru-RU" sz="1400" dirty="0" smtClean="0">
                <a:solidFill>
                  <a:schemeClr val="bg2"/>
                </a:solidFill>
              </a:rPr>
              <a:t> Эратосфен</a:t>
            </a:r>
          </a:p>
          <a:p>
            <a:r>
              <a:rPr lang="en-US" sz="1400" dirty="0" smtClean="0">
                <a:solidFill>
                  <a:schemeClr val="bg2"/>
                </a:solidFill>
                <a:hlinkClick r:id="rId14"/>
              </a:rPr>
              <a:t>http://www.fmclass.ru/pic/484131756124b/pic.jpg</a:t>
            </a:r>
            <a:r>
              <a:rPr lang="en-US" sz="1400" dirty="0" smtClean="0">
                <a:solidFill>
                  <a:schemeClr val="bg2"/>
                </a:solidFill>
              </a:rPr>
              <a:t>  </a:t>
            </a:r>
            <a:r>
              <a:rPr lang="ru-RU" sz="1400" dirty="0" smtClean="0">
                <a:solidFill>
                  <a:schemeClr val="bg2"/>
                </a:solidFill>
              </a:rPr>
              <a:t> Птолемей</a:t>
            </a:r>
          </a:p>
          <a:p>
            <a:r>
              <a:rPr lang="ru-RU" sz="1400" u="sng" dirty="0" smtClean="0">
                <a:hlinkClick r:id="rId15"/>
              </a:rPr>
              <a:t>http://school-collection.edu.ru/catalog/res/000009f8-1000-4ddd-4c52-120047fe0b7d/?getZip</a:t>
            </a:r>
            <a:r>
              <a:rPr lang="ru-RU" sz="1400" u="sng" dirty="0" smtClean="0"/>
              <a:t>  </a:t>
            </a:r>
            <a:r>
              <a:rPr lang="ru-RU" sz="1400" dirty="0" smtClean="0">
                <a:solidFill>
                  <a:schemeClr val="bg2"/>
                </a:solidFill>
              </a:rPr>
              <a:t>Интерактивная карта</a:t>
            </a:r>
          </a:p>
          <a:p>
            <a:endParaRPr lang="ru-RU" sz="1400" dirty="0" smtClean="0"/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endParaRPr lang="en-US" sz="1400" dirty="0" smtClean="0">
              <a:solidFill>
                <a:schemeClr val="bg2"/>
              </a:solidFill>
            </a:endParaRPr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4357686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3/3f/Sanzio_01_Pythagora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50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Файл:Eratosthene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257" t="11307" r="7126" b="23366"/>
          <a:stretch>
            <a:fillRect/>
          </a:stretch>
        </p:blipFill>
        <p:spPr bwMode="auto">
          <a:xfrm>
            <a:off x="4714876" y="3714752"/>
            <a:ext cx="1769463" cy="1840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78579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Географы Древнего мира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Файл:Ptolemy 16century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4143380"/>
            <a:ext cx="189243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Картинка 4 из 147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t="8511" b="9217"/>
          <a:stretch>
            <a:fillRect/>
          </a:stretch>
        </p:blipFill>
        <p:spPr bwMode="auto">
          <a:xfrm>
            <a:off x="2643174" y="2214554"/>
            <a:ext cx="1928826" cy="243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10" action="ppaction://hlinksldjump" highlightClick="1"/>
          </p:cNvPr>
          <p:cNvSpPr/>
          <p:nvPr/>
        </p:nvSpPr>
        <p:spPr>
          <a:xfrm>
            <a:off x="7715272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11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3643314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3. Ему приписывают открытие, что Земля — шар.</a:t>
            </a:r>
            <a:endParaRPr lang="ru-RU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http://upload.wikimedia.org/wikipedia/commons/3/3f/Sanzio_01_Pythagor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857232"/>
            <a:ext cx="2387098" cy="238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8728" y="521495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Пифагор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857224" y="5143512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19288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Он больше известен как математик.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2571744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solidFill>
                  <a:schemeClr val="bg2"/>
                </a:solidFill>
              </a:rPr>
              <a:t>Его теорема: </a:t>
            </a:r>
            <a:endParaRPr lang="en-US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en-US" i="1" dirty="0" smtClean="0">
                <a:solidFill>
                  <a:schemeClr val="bg2"/>
                </a:solidFill>
              </a:rPr>
              <a:t>              a</a:t>
            </a:r>
            <a:r>
              <a:rPr lang="en-US" baseline="30000" dirty="0" smtClean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 + </a:t>
            </a:r>
            <a:r>
              <a:rPr lang="en-US" i="1" dirty="0" smtClean="0">
                <a:solidFill>
                  <a:schemeClr val="bg2"/>
                </a:solidFill>
              </a:rPr>
              <a:t>b</a:t>
            </a:r>
            <a:r>
              <a:rPr lang="en-US" baseline="30000" dirty="0" smtClean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 = </a:t>
            </a:r>
            <a:r>
              <a:rPr lang="en-US" i="1" dirty="0" smtClean="0">
                <a:solidFill>
                  <a:schemeClr val="bg2"/>
                </a:solidFill>
              </a:rPr>
              <a:t>c</a:t>
            </a:r>
            <a:r>
              <a:rPr lang="en-US" baseline="30000" dirty="0" smtClean="0">
                <a:solidFill>
                  <a:schemeClr val="bg2"/>
                </a:solidFill>
              </a:rPr>
              <a:t>2 </a:t>
            </a:r>
          </a:p>
          <a:p>
            <a:pPr marL="342900" indent="-342900"/>
            <a:r>
              <a:rPr lang="ru-RU" dirty="0" smtClean="0">
                <a:solidFill>
                  <a:schemeClr val="bg2"/>
                </a:solidFill>
              </a:rPr>
              <a:t>известна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/>
                </a:solidFill>
              </a:rPr>
              <a:t>во всем мире.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noaction" highlightClick="1"/>
          </p:cNvPr>
          <p:cNvSpPr/>
          <p:nvPr/>
        </p:nvSpPr>
        <p:spPr>
          <a:xfrm>
            <a:off x="3357554" y="200024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3357554" y="271462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3357554" y="378619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4" name="Управляющая кнопка: настраиваемая 13">
            <a:hlinkClick r:id="rId4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айл:Eratosthen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257" t="11307" r="7126" b="23366"/>
          <a:stretch>
            <a:fillRect/>
          </a:stretch>
        </p:blipFill>
        <p:spPr bwMode="auto">
          <a:xfrm>
            <a:off x="571472" y="642918"/>
            <a:ext cx="2340967" cy="2434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857224" y="5143512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521495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Эратосфен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786190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3. Впервые ввел в употребление термин «география» , его называют «отцом географии».</a:t>
            </a:r>
            <a:endParaRPr lang="ru-RU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35729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Определил размеры Земли с высокой для того времени точностью.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2214554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2. Создал новую географическую карту на основе данных, полученных после походов Александра Македонского, причем построил на карте подобие градусной сети из восьми меридианов и восьми параллелей.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noaction" highlightClick="1"/>
          </p:cNvPr>
          <p:cNvSpPr/>
          <p:nvPr/>
        </p:nvSpPr>
        <p:spPr>
          <a:xfrm>
            <a:off x="3071802" y="1500174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3071802" y="235743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3071802" y="3929066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4" name="Управляющая кнопка: настраиваемая 13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rId5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285860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Автор «Географии»,  которая представляет собой собрание знаний о географии всего известного античным народам мира.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2786058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2. Автор атласа с указаниями точных координат каждого пункта.</a:t>
            </a:r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1071538" y="5357826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42926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Птолемей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6" descr="Файл:Ptolemy 16centur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857232"/>
            <a:ext cx="2964002" cy="3021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6" name="Picture 2" descr="Файл:Ptolomey ma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16130">
            <a:off x="4517720" y="3638757"/>
            <a:ext cx="3511922" cy="24743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392906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3. Больше известен как астроном – создатель «геоцентрической системы мира».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714348" y="1428736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714348" y="2928934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714348" y="4071942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4" name="Управляющая кнопка: настраиваемая 13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rId5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4 из 14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8511" b="9217"/>
          <a:stretch>
            <a:fillRect/>
          </a:stretch>
        </p:blipFill>
        <p:spPr bwMode="auto">
          <a:xfrm>
            <a:off x="928661" y="1000108"/>
            <a:ext cx="249293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29124" y="385762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3. Он известен как «отец истории», но некоторые его называют и «отцом географии».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214422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Составил описание природы и жизни народов побережья Малой Азии, Балканского п-ова, юга Восточно-Европейской равнины.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257174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2. Указал правильное положение  Каспийского моря.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Путешествовал он и по Африке, пытался найти истоки Нила.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857224" y="5143512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сведения 8">
            <a:hlinkClick r:id="" action="ppaction://noaction" highlightClick="1"/>
          </p:cNvPr>
          <p:cNvSpPr/>
          <p:nvPr/>
        </p:nvSpPr>
        <p:spPr>
          <a:xfrm>
            <a:off x="3643306" y="128586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3643306" y="2643182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3571868" y="414338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3" name="Управляющая кнопка: настраиваемая 12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43042" y="521495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Геродот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5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0px-Marco_Polo_portrait.jpg">
            <a:hlinkClick r:id="rId2" action="ppaction://hlinksldjump" tooltip="открыть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85860"/>
            <a:ext cx="1500198" cy="2025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Файл:Vasco da Gam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1928802"/>
            <a:ext cx="149848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00PX-~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000496" y="2857496"/>
            <a:ext cx="144859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ristobalColo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500694" y="3571876"/>
            <a:ext cx="148026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Великие путешественники Средневековья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Файл:Amerigo Vespucci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43768" y="4143380"/>
            <a:ext cx="1428760" cy="193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12" action="ppaction://hlinksldjump" highlightClick="1"/>
          </p:cNvPr>
          <p:cNvSpPr/>
          <p:nvPr/>
        </p:nvSpPr>
        <p:spPr>
          <a:xfrm>
            <a:off x="7715272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rId13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0px-Marco_Polo_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3122105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00562" y="92867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Его книга была на корабле Христофора Колумба во время  поиска пути в Индию.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192880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2. Название его знаменитой истории «Книга о разнообразии мира».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2857496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3. Его книга служит ценным источником по географии, этнографии, истории многих стран Азии в средние века.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3857620" y="128586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ведения 13">
            <a:hlinkClick r:id="" action="ppaction://noaction" highlightClick="1"/>
          </p:cNvPr>
          <p:cNvSpPr/>
          <p:nvPr/>
        </p:nvSpPr>
        <p:spPr>
          <a:xfrm>
            <a:off x="3857620" y="2071678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ведения 14">
            <a:hlinkClick r:id="" action="ppaction://noaction" highlightClick="1"/>
          </p:cNvPr>
          <p:cNvSpPr/>
          <p:nvPr/>
        </p:nvSpPr>
        <p:spPr>
          <a:xfrm>
            <a:off x="3857620" y="2928934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0694" y="64291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hlinkClick r:id="rId3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8" name="Управляющая кнопка: настраиваемая 17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9" name="Управляющая кнопка: справка 18">
            <a:hlinkClick r:id="" action="ppaction://noaction" highlightClick="1"/>
          </p:cNvPr>
          <p:cNvSpPr/>
          <p:nvPr/>
        </p:nvSpPr>
        <p:spPr>
          <a:xfrm>
            <a:off x="857224" y="5143512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00166" y="528638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Марко Поло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4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57818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подсказки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28586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Во время экспедиции из сотни моряков выжило всего 55.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50043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3. Нашел морской путь из Европы в Индию вокруг Африки.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4338" name="Picture 2" descr="Файл:Vasco da Gam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71480"/>
            <a:ext cx="2857520" cy="381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14876" y="2071678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2. Умер 24 декабря 1524 года в Индии, где недолго исполнял обязанности королевского наместника в Индии и Восточной Африке.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3857620" y="1357298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noaction" highlightClick="1"/>
          </p:cNvPr>
          <p:cNvSpPr/>
          <p:nvPr/>
        </p:nvSpPr>
        <p:spPr>
          <a:xfrm>
            <a:off x="3857620" y="235743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3857620" y="3429000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857224" y="5143512"/>
            <a:ext cx="500066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8001024" y="6357958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>
          <a:xfrm>
            <a:off x="214282" y="6286520"/>
            <a:ext cx="1071570" cy="35719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521495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Васко</a:t>
            </a:r>
            <a:r>
              <a:rPr lang="ru-RU" dirty="0" smtClean="0">
                <a:solidFill>
                  <a:srgbClr val="FF0000"/>
                </a:solidFill>
              </a:rPr>
              <a:t> да Гама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Управляющая кнопка: настраиваемая 16">
            <a:hlinkClick r:id="rId5" action="ppaction://hlinksldjump" highlightClick="1"/>
          </p:cNvPr>
          <p:cNvSpPr/>
          <p:nvPr/>
        </p:nvSpPr>
        <p:spPr>
          <a:xfrm>
            <a:off x="1428728" y="6286520"/>
            <a:ext cx="1214446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theme/theme1.xml><?xml version="1.0" encoding="utf-8"?>
<a:theme xmlns:a="http://schemas.openxmlformats.org/drawingml/2006/main" name="Шаблон оформления 'Орбита'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869</Words>
  <Application>Microsoft Office PowerPoint</Application>
  <PresentationFormat>Экран (4:3)</PresentationFormat>
  <Paragraphs>160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оформления 'Орбита'</vt:lpstr>
      <vt:lpstr>Слайд 1</vt:lpstr>
      <vt:lpstr>Слайд 2</vt:lpstr>
      <vt:lpstr>Слайд 3</vt:lpstr>
      <vt:lpstr>Слайд 4</vt:lpstr>
      <vt:lpstr>Слайд 5</vt:lpstr>
      <vt:lpstr>Слайд 6</vt:lpstr>
      <vt:lpstr>Великие путешественники Средневековья</vt:lpstr>
      <vt:lpstr>Слайд 8</vt:lpstr>
      <vt:lpstr>Слайд 9</vt:lpstr>
      <vt:lpstr>Слайд 10</vt:lpstr>
      <vt:lpstr>Слайд 11</vt:lpstr>
      <vt:lpstr>Слайд 12</vt:lpstr>
      <vt:lpstr> Географические открытия в 17-20 веке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19</dc:creator>
  <cp:keywords/>
  <dc:description/>
  <cp:lastModifiedBy>olga</cp:lastModifiedBy>
  <cp:revision>572</cp:revision>
  <dcterms:created xsi:type="dcterms:W3CDTF">2009-08-14T08:50:51Z</dcterms:created>
  <dcterms:modified xsi:type="dcterms:W3CDTF">2009-11-12T04:44:08Z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TC100690451049</vt:lpwstr>
  </property>
</Properties>
</file>